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0" r:id="rId3"/>
    <p:sldId id="272" r:id="rId4"/>
    <p:sldId id="274" r:id="rId5"/>
    <p:sldId id="275" r:id="rId6"/>
    <p:sldId id="2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6" autoAdjust="0"/>
    <p:restoredTop sz="94660"/>
  </p:normalViewPr>
  <p:slideViewPr>
    <p:cSldViewPr snapToGrid="0">
      <p:cViewPr varScale="1">
        <p:scale>
          <a:sx n="85" d="100"/>
          <a:sy n="85" d="100"/>
        </p:scale>
        <p:origin x="8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4966447" y="2617549"/>
            <a:ext cx="4948517" cy="162290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400" b="1" dirty="0">
                <a:solidFill>
                  <a:schemeClr val="bg1"/>
                </a:solidFill>
                <a:latin typeface="Exo 2" pitchFamily="2" charset="0"/>
                <a:ea typeface="Exo 2" pitchFamily="2" charset="0"/>
              </a:rPr>
              <a:t>МАНЛАЙЛАГЧ ХҮНИЙ НӨӨЦИЙН СУДЛААЧ</a:t>
            </a:r>
            <a:r>
              <a:rPr lang="en-US" sz="2400" b="1" dirty="0">
                <a:solidFill>
                  <a:schemeClr val="bg1"/>
                </a:solidFill>
                <a:latin typeface="Exo 2" pitchFamily="2" charset="0"/>
                <a:ea typeface="Exo 2" pitchFamily="2" charset="0"/>
              </a:rPr>
              <a:t> </a:t>
            </a:r>
            <a:r>
              <a:rPr lang="mn-MN" sz="2400" b="1" dirty="0">
                <a:solidFill>
                  <a:schemeClr val="bg1"/>
                </a:solidFill>
                <a:latin typeface="Exo 2" pitchFamily="2" charset="0"/>
                <a:ea typeface="Exo 2" pitchFamily="2" charset="0"/>
              </a:rPr>
              <a:t> </a:t>
            </a:r>
          </a:p>
          <a:p>
            <a:r>
              <a:rPr lang="en-US" sz="2400" dirty="0">
                <a:solidFill>
                  <a:schemeClr val="bg1"/>
                </a:solidFill>
                <a:latin typeface="Exo 2" pitchFamily="2" charset="0"/>
                <a:ea typeface="Exo 2" pitchFamily="2" charset="0"/>
              </a:rPr>
              <a:t>(BEST HR SCIENCE RESEARCH)</a:t>
            </a: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968188" y="503527"/>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B971E-733B-4E1D-80B3-FCD05DC4E2E2}"/>
              </a:ext>
            </a:extLst>
          </p:cNvPr>
          <p:cNvSpPr>
            <a:spLocks noGrp="1"/>
          </p:cNvSpPr>
          <p:nvPr>
            <p:ph type="title"/>
          </p:nvPr>
        </p:nvSpPr>
        <p:spPr>
          <a:xfrm>
            <a:off x="838200" y="365126"/>
            <a:ext cx="10515600" cy="863040"/>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E09FB8B4-0F72-41C4-88DE-E4F1F5338858}"/>
              </a:ext>
            </a:extLst>
          </p:cNvPr>
          <p:cNvSpPr>
            <a:spLocks noGrp="1"/>
          </p:cNvSpPr>
          <p:nvPr>
            <p:ph idx="1"/>
          </p:nvPr>
        </p:nvSpPr>
        <p:spPr>
          <a:xfrm>
            <a:off x="838200" y="125333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байгууллага байгаль орчинд ээлтэй, нийгмийн хариуцлагатай, ил тод засаглал бүхий тогтвортой хөгжлийн зарчмыг бизнесийн үйл ажиллагаандаа амжилттай нэвтрүүлж, ажилтнууд болон оролцогч талуудын өмнө хариуцлагатай байдлаар манлайлж буй шилдэг ажил олгогчийг тодруулахад чиглэнэ.</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36B80C8E-3921-49D5-AF70-603FB0F35BE4}"/>
              </a:ext>
            </a:extLst>
          </p:cNvPr>
          <p:cNvGraphicFramePr>
            <a:graphicFrameLocks/>
          </p:cNvGraphicFramePr>
          <p:nvPr>
            <p:extLst>
              <p:ext uri="{D42A27DB-BD31-4B8C-83A1-F6EECF244321}">
                <p14:modId xmlns:p14="http://schemas.microsoft.com/office/powerpoint/2010/main" val="3712397598"/>
              </p:ext>
            </p:extLst>
          </p:nvPr>
        </p:nvGraphicFramePr>
        <p:xfrm>
          <a:off x="838200" y="2207524"/>
          <a:ext cx="10515600" cy="2889808"/>
        </p:xfrm>
        <a:graphic>
          <a:graphicData uri="http://schemas.openxmlformats.org/drawingml/2006/table">
            <a:tbl>
              <a:tblPr firstRow="1" bandRow="1">
                <a:tableStyleId>{5C22544A-7EE6-4342-B048-85BDC9FD1C3A}</a:tableStyleId>
              </a:tblPr>
              <a:tblGrid>
                <a:gridCol w="515017">
                  <a:extLst>
                    <a:ext uri="{9D8B030D-6E8A-4147-A177-3AD203B41FA5}">
                      <a16:colId xmlns:a16="http://schemas.microsoft.com/office/drawing/2014/main" val="286406876"/>
                    </a:ext>
                  </a:extLst>
                </a:gridCol>
                <a:gridCol w="2918424">
                  <a:extLst>
                    <a:ext uri="{9D8B030D-6E8A-4147-A177-3AD203B41FA5}">
                      <a16:colId xmlns:a16="http://schemas.microsoft.com/office/drawing/2014/main" val="1554959970"/>
                    </a:ext>
                  </a:extLst>
                </a:gridCol>
                <a:gridCol w="787671">
                  <a:extLst>
                    <a:ext uri="{9D8B030D-6E8A-4147-A177-3AD203B41FA5}">
                      <a16:colId xmlns:a16="http://schemas.microsoft.com/office/drawing/2014/main" val="3645882902"/>
                    </a:ext>
                  </a:extLst>
                </a:gridCol>
                <a:gridCol w="6294488">
                  <a:extLst>
                    <a:ext uri="{9D8B030D-6E8A-4147-A177-3AD203B41FA5}">
                      <a16:colId xmlns:a16="http://schemas.microsoft.com/office/drawing/2014/main" val="3212623700"/>
                    </a:ext>
                  </a:extLst>
                </a:gridCol>
              </a:tblGrid>
              <a:tr h="266389">
                <a:tc>
                  <a:txBody>
                    <a:bodyPr/>
                    <a:lstStyle/>
                    <a:p>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b="1" i="0" u="none" strike="noStrike" kern="1200" dirty="0">
                          <a:solidFill>
                            <a:schemeClr val="lt1"/>
                          </a:solidFill>
                          <a:effectLst/>
                          <a:latin typeface="Exo 2" pitchFamily="2" charset="0"/>
                          <a:ea typeface="Exo 2" pitchFamily="2" charset="0"/>
                          <a:cs typeface="+mn-cs"/>
                        </a:rPr>
                        <a:t>Тайлбар /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878973000"/>
                  </a:ext>
                </a:extLst>
              </a:tr>
              <a:tr h="454309">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Мэргэжлийн, олон нийтийн шинжлэх ухааны судалгаа байх</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40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r>
                        <a:rPr lang="mn-MN" sz="1200" b="0" dirty="0">
                          <a:solidFill>
                            <a:schemeClr val="bg1"/>
                          </a:solidFill>
                          <a:effectLst/>
                          <a:latin typeface="Exo 2" pitchFamily="2" charset="0"/>
                          <a:ea typeface="Exo 2" pitchFamily="2" charset="0"/>
                        </a:rPr>
                        <a:t>Судалгааны шинэлэг санаа, ач холбогдол болон салбарт үзүүлэх нөлөөллийг үнэлнэ.</a:t>
                      </a:r>
                    </a:p>
                  </a:txBody>
                  <a:tcPr>
                    <a:noFill/>
                  </a:tcPr>
                </a:tc>
                <a:extLst>
                  <a:ext uri="{0D108BD9-81ED-4DB2-BD59-A6C34878D82A}">
                    <a16:rowId xmlns:a16="http://schemas.microsoft.com/office/drawing/2014/main" val="878572892"/>
                  </a:ext>
                </a:extLst>
              </a:tr>
              <a:tr h="636033">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Дата анализын аргачлалаар боловсруулсан байх</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a:t>
                      </a:r>
                      <a:r>
                        <a:rPr lang="mn-MN" sz="1200" b="0" i="0" u="none" strike="noStrike" kern="1200" dirty="0">
                          <a:solidFill>
                            <a:schemeClr val="bg1"/>
                          </a:solidFill>
                          <a:effectLst/>
                          <a:latin typeface="Exo 2" pitchFamily="2" charset="0"/>
                          <a:ea typeface="Exo 2" pitchFamily="2" charset="0"/>
                          <a:cs typeface="+mn-cs"/>
                        </a:rPr>
                        <a:t>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Судалгааны үр дүнгийн бодит байдал, баталгааг хангахын тулд орчин үеийн, шинжлэх ухаанд суурилсан арга зүйг хэрэглэсэн эсэхийг үнэлнэ.</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030260040"/>
                  </a:ext>
                </a:extLst>
              </a:tr>
              <a:tr h="634749">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Практикт бодит хэрэгжилт болохуйц үндэслэлтэй байх</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a:t>
                      </a:r>
                      <a:r>
                        <a:rPr lang="mn-MN" sz="1200" b="0" i="0" u="none" strike="noStrike" kern="1200" dirty="0">
                          <a:solidFill>
                            <a:schemeClr val="bg1"/>
                          </a:solidFill>
                          <a:effectLst/>
                          <a:latin typeface="Exo 2" pitchFamily="2" charset="0"/>
                          <a:ea typeface="Exo 2" pitchFamily="2" charset="0"/>
                          <a:cs typeface="+mn-cs"/>
                        </a:rPr>
                        <a:t>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pPr rtl="0"/>
                      <a:r>
                        <a:rPr lang="mn-MN" sz="1200" dirty="0">
                          <a:solidFill>
                            <a:schemeClr val="bg1"/>
                          </a:solidFill>
                          <a:latin typeface="Exo 2" pitchFamily="2" charset="0"/>
                          <a:ea typeface="Exo 2" pitchFamily="2" charset="0"/>
                        </a:rPr>
                        <a:t>Судалгааны үр дүнг практикт хэрхэн хэрэгжүүлж, бодит өөрчлөлт авчрах боломжтойг үнэлнэ</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89435220"/>
                  </a:ext>
                </a:extLst>
              </a:tr>
              <a:tr h="582706">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Ашгийн төлөө бус, нийтэд хүрээл болгосон байх</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20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pPr rtl="0"/>
                      <a:r>
                        <a:rPr lang="mn-MN" sz="1200" dirty="0">
                          <a:solidFill>
                            <a:schemeClr val="bg1"/>
                          </a:solidFill>
                          <a:latin typeface="Exo 2" pitchFamily="2" charset="0"/>
                          <a:ea typeface="Exo 2" pitchFamily="2" charset="0"/>
                        </a:rPr>
                        <a:t>Судалгааг олны хүртээл болгож, мэдлэг түгээх, салбарын хөгжилд хувь нэмэр оруулсан байдлыг үнэлнэ.</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113637506"/>
                  </a:ext>
                </a:extLst>
              </a:tr>
              <a:tr h="216357">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endParaRPr lang="en-US" dirty="0"/>
                    </a:p>
                  </a:txBody>
                  <a:tcPr/>
                </a:tc>
                <a:tc>
                  <a:txBody>
                    <a:bodyPr/>
                    <a:lstStyle/>
                    <a:p>
                      <a:r>
                        <a:rPr lang="mn-MN" sz="1200" dirty="0">
                          <a:solidFill>
                            <a:schemeClr val="bg1"/>
                          </a:solidFill>
                          <a:latin typeface="Exo 2" pitchFamily="2" charset="0"/>
                          <a:ea typeface="Exo 2" pitchFamily="2" charset="0"/>
                        </a:rPr>
                        <a:t>100</a:t>
                      </a:r>
                      <a:r>
                        <a:rPr lang="en-US" sz="1200" dirty="0">
                          <a:solidFill>
                            <a:schemeClr val="bg1"/>
                          </a:solidFill>
                          <a:latin typeface="Exo 2" pitchFamily="2" charset="0"/>
                          <a:ea typeface="Exo 2" pitchFamily="2" charset="0"/>
                        </a:rPr>
                        <a:t>%</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66510806"/>
                  </a:ext>
                </a:extLst>
              </a:tr>
            </a:tbl>
          </a:graphicData>
        </a:graphic>
      </p:graphicFrame>
    </p:spTree>
    <p:extLst>
      <p:ext uri="{BB962C8B-B14F-4D97-AF65-F5344CB8AC3E}">
        <p14:creationId xmlns:p14="http://schemas.microsoft.com/office/powerpoint/2010/main" val="56440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3CE7-A27D-430B-9E8F-6DEE8EC02751}"/>
              </a:ext>
            </a:extLst>
          </p:cNvPr>
          <p:cNvSpPr>
            <a:spLocks noGrp="1"/>
          </p:cNvSpPr>
          <p:nvPr>
            <p:ph type="title"/>
          </p:nvPr>
        </p:nvSpPr>
        <p:spPr>
          <a:xfrm>
            <a:off x="838200" y="365125"/>
            <a:ext cx="10515600" cy="1021223"/>
          </a:xfrm>
        </p:spPr>
        <p:txBody>
          <a:bodyPr>
            <a:normAutofit fontScale="90000"/>
          </a:bodyPr>
          <a:lstStyle/>
          <a:p>
            <a:pPr algn="r"/>
            <a:r>
              <a:rPr lang="mn-MN" sz="3600" dirty="0">
                <a:solidFill>
                  <a:schemeClr val="bg1"/>
                </a:solidFill>
                <a:latin typeface="Exo 2" pitchFamily="2" charset="0"/>
                <a:ea typeface="Exo 2" pitchFamily="2" charset="0"/>
              </a:rPr>
              <a:t>Мэргэжлийн, олон нийтийн шинжлэх </a:t>
            </a:r>
            <a:br>
              <a:rPr lang="mn-MN" sz="3600" dirty="0">
                <a:solidFill>
                  <a:schemeClr val="bg1"/>
                </a:solidFill>
                <a:latin typeface="Exo 2" pitchFamily="2" charset="0"/>
                <a:ea typeface="Exo 2" pitchFamily="2" charset="0"/>
              </a:rPr>
            </a:br>
            <a:r>
              <a:rPr lang="mn-MN" sz="3600" dirty="0">
                <a:solidFill>
                  <a:schemeClr val="bg1"/>
                </a:solidFill>
                <a:latin typeface="Exo 2" pitchFamily="2" charset="0"/>
                <a:ea typeface="Exo 2" pitchFamily="2" charset="0"/>
              </a:rPr>
              <a:t>ухааны судалгаа</a:t>
            </a:r>
            <a:br>
              <a:rPr lang="en-US" sz="3600" dirty="0">
                <a:solidFill>
                  <a:schemeClr val="bg1"/>
                </a:solidFill>
                <a:latin typeface="Exo 2" pitchFamily="2" charset="0"/>
                <a:ea typeface="Exo 2" pitchFamily="2" charset="0"/>
              </a:rPr>
            </a:br>
            <a:endParaRPr lang="en-US" sz="3600" dirty="0"/>
          </a:p>
        </p:txBody>
      </p:sp>
      <p:sp>
        <p:nvSpPr>
          <p:cNvPr id="3" name="Content Placeholder 2">
            <a:extLst>
              <a:ext uri="{FF2B5EF4-FFF2-40B4-BE49-F238E27FC236}">
                <a16:creationId xmlns:a16="http://schemas.microsoft.com/office/drawing/2014/main" id="{1A8C58F6-B526-43C3-8663-6FE0A80D4219}"/>
              </a:ext>
            </a:extLst>
          </p:cNvPr>
          <p:cNvSpPr>
            <a:spLocks noGrp="1"/>
          </p:cNvSpPr>
          <p:nvPr>
            <p:ph idx="1"/>
          </p:nvPr>
        </p:nvSpPr>
        <p:spPr/>
        <p:txBody>
          <a:bodyPr/>
          <a:lstStyle/>
          <a:p>
            <a:pPr marL="0" indent="0" algn="just">
              <a:buNone/>
            </a:pPr>
            <a:endParaRPr lang="en-US" dirty="0">
              <a:solidFill>
                <a:schemeClr val="bg1"/>
              </a:solidFill>
              <a:latin typeface="Exo 2" pitchFamily="2" charset="0"/>
              <a:ea typeface="Exo 2" pitchFamily="2" charset="0"/>
            </a:endParaRPr>
          </a:p>
        </p:txBody>
      </p:sp>
    </p:spTree>
    <p:extLst>
      <p:ext uri="{BB962C8B-B14F-4D97-AF65-F5344CB8AC3E}">
        <p14:creationId xmlns:p14="http://schemas.microsoft.com/office/powerpoint/2010/main" val="99101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583A1-9F5E-4030-87F6-120D786A93EC}"/>
              </a:ext>
            </a:extLst>
          </p:cNvPr>
          <p:cNvSpPr>
            <a:spLocks noGrp="1"/>
          </p:cNvSpPr>
          <p:nvPr>
            <p:ph type="title"/>
          </p:nvPr>
        </p:nvSpPr>
        <p:spPr/>
        <p:txBody>
          <a:bodyPr>
            <a:normAutofit fontScale="90000"/>
          </a:bodyPr>
          <a:lstStyle/>
          <a:p>
            <a:pPr algn="r"/>
            <a:r>
              <a:rPr lang="mn-MN" sz="3600" dirty="0">
                <a:solidFill>
                  <a:schemeClr val="bg1"/>
                </a:solidFill>
                <a:latin typeface="Exo 2" pitchFamily="2" charset="0"/>
                <a:ea typeface="Exo 2" pitchFamily="2" charset="0"/>
              </a:rPr>
              <a:t>Дата анализын аргачлалаар боловсруулсан байх</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E20A4BFE-7F9D-497C-A3D1-E7DD20D8397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06224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BB509-F748-4FD1-930B-0E2C790EAA2C}"/>
              </a:ext>
            </a:extLst>
          </p:cNvPr>
          <p:cNvSpPr>
            <a:spLocks noGrp="1"/>
          </p:cNvSpPr>
          <p:nvPr>
            <p:ph type="title"/>
          </p:nvPr>
        </p:nvSpPr>
        <p:spPr/>
        <p:txBody>
          <a:bodyPr>
            <a:noAutofit/>
          </a:bodyPr>
          <a:lstStyle/>
          <a:p>
            <a:pPr algn="r"/>
            <a:r>
              <a:rPr lang="mn-MN" sz="3200" dirty="0">
                <a:solidFill>
                  <a:schemeClr val="bg1"/>
                </a:solidFill>
                <a:latin typeface="Exo 2" pitchFamily="2" charset="0"/>
                <a:ea typeface="Exo 2" pitchFamily="2" charset="0"/>
              </a:rPr>
              <a:t>Практикт бодит хэрэгжилт болохуйц үндэслэл</a:t>
            </a:r>
            <a:br>
              <a:rPr lang="en-US" sz="3200" dirty="0">
                <a:solidFill>
                  <a:schemeClr val="bg1"/>
                </a:solidFill>
                <a:latin typeface="Exo 2" pitchFamily="2" charset="0"/>
                <a:ea typeface="Exo 2" pitchFamily="2" charset="0"/>
              </a:rPr>
            </a:br>
            <a:endParaRPr lang="en-US" sz="3200" dirty="0"/>
          </a:p>
        </p:txBody>
      </p:sp>
      <p:sp>
        <p:nvSpPr>
          <p:cNvPr id="3" name="Content Placeholder 2">
            <a:extLst>
              <a:ext uri="{FF2B5EF4-FFF2-40B4-BE49-F238E27FC236}">
                <a16:creationId xmlns:a16="http://schemas.microsoft.com/office/drawing/2014/main" id="{11072A67-0A92-44D6-85D5-14FB789DDE0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01287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B88FC-B700-464C-A10C-504FFE7DB854}"/>
              </a:ext>
            </a:extLst>
          </p:cNvPr>
          <p:cNvSpPr>
            <a:spLocks noGrp="1"/>
          </p:cNvSpPr>
          <p:nvPr>
            <p:ph type="title"/>
          </p:nvPr>
        </p:nvSpPr>
        <p:spPr/>
        <p:txBody>
          <a:bodyPr>
            <a:normAutofit fontScale="90000"/>
          </a:bodyPr>
          <a:lstStyle/>
          <a:p>
            <a:pPr algn="r"/>
            <a:r>
              <a:rPr lang="mn-MN" sz="3600" dirty="0">
                <a:solidFill>
                  <a:schemeClr val="bg1"/>
                </a:solidFill>
                <a:latin typeface="Exo 2" pitchFamily="2" charset="0"/>
                <a:ea typeface="Exo 2" pitchFamily="2" charset="0"/>
              </a:rPr>
              <a:t>Ашгийн төлөө бус, нийтэд хүрээл болгосон байх</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5C2286F2-6365-4560-AFB4-E7AB2CC5150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400184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199</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Exo 2</vt:lpstr>
      <vt:lpstr>Office Theme</vt:lpstr>
      <vt:lpstr>PowerPoint Presentation</vt:lpstr>
      <vt:lpstr>ҮНЭЛГЭЭНИЙ ШАЛГУУР</vt:lpstr>
      <vt:lpstr>Мэргэжлийн, олон нийтийн шинжлэх  ухааны судалгаа </vt:lpstr>
      <vt:lpstr>Дата анализын аргачлалаар боловсруулсан байх </vt:lpstr>
      <vt:lpstr>Практикт бодит хэрэгжилт болохуйц үндэслэл </vt:lpstr>
      <vt:lpstr>Ашгийн төлөө бус, нийтэд хүрээл болгосон байх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67</cp:revision>
  <dcterms:created xsi:type="dcterms:W3CDTF">2025-11-03T09:38:32Z</dcterms:created>
  <dcterms:modified xsi:type="dcterms:W3CDTF">2025-11-06T08:38:53Z</dcterms:modified>
</cp:coreProperties>
</file>